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7"/>
  </p:notesMasterIdLst>
  <p:handoutMasterIdLst>
    <p:handoutMasterId r:id="rId18"/>
  </p:handoutMasterIdLst>
  <p:sldIdLst>
    <p:sldId id="256" r:id="rId2"/>
    <p:sldId id="257" r:id="rId3"/>
    <p:sldId id="293" r:id="rId4"/>
    <p:sldId id="305" r:id="rId5"/>
    <p:sldId id="295" r:id="rId6"/>
    <p:sldId id="303" r:id="rId7"/>
    <p:sldId id="310" r:id="rId8"/>
    <p:sldId id="311" r:id="rId9"/>
    <p:sldId id="307" r:id="rId10"/>
    <p:sldId id="312" r:id="rId11"/>
    <p:sldId id="314" r:id="rId12"/>
    <p:sldId id="287" r:id="rId13"/>
    <p:sldId id="313" r:id="rId14"/>
    <p:sldId id="315" r:id="rId15"/>
    <p:sldId id="26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30" autoAdjust="0"/>
  </p:normalViewPr>
  <p:slideViewPr>
    <p:cSldViewPr>
      <p:cViewPr varScale="1">
        <p:scale>
          <a:sx n="69" d="100"/>
          <a:sy n="69" d="100"/>
        </p:scale>
        <p:origin x="-680" y="-11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00C821C-BC31-634C-ABDC-0035CC750E16}" type="datetimeFigureOut">
              <a:rPr lang="en-US" smtClean="0"/>
              <a:t>11/3/15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83BAD3A-2341-F548-8AAE-E56538F32FA7}" type="slidenum">
              <a:rPr lang="en-US" smtClean="0"/>
              <a:t>‹#›</a:t>
            </a:fld>
            <a:endParaRPr lang="en-US"/>
          </a:p>
        </p:txBody>
      </p:sp>
    </p:spTree>
    <p:extLst>
      <p:ext uri="{BB962C8B-B14F-4D97-AF65-F5344CB8AC3E}">
        <p14:creationId xmlns:p14="http://schemas.microsoft.com/office/powerpoint/2010/main" val="1667307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DB81EF1-9DD5-4316-93AF-58278626621D}" type="datetimeFigureOut">
              <a:rPr lang="en-US" smtClean="0"/>
              <a:t>11/3/15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2C53B82-4818-4E6C-B828-671082041DF0}" type="slidenum">
              <a:rPr lang="en-US" smtClean="0"/>
              <a:t>‹#›</a:t>
            </a:fld>
            <a:endParaRPr lang="en-US" dirty="0"/>
          </a:p>
        </p:txBody>
      </p:sp>
    </p:spTree>
    <p:extLst>
      <p:ext uri="{BB962C8B-B14F-4D97-AF65-F5344CB8AC3E}">
        <p14:creationId xmlns:p14="http://schemas.microsoft.com/office/powerpoint/2010/main" val="2393370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53B82-4818-4E6C-B828-671082041DF0}" type="slidenum">
              <a:rPr lang="en-US" smtClean="0"/>
              <a:t>1</a:t>
            </a:fld>
            <a:endParaRPr lang="en-US" dirty="0"/>
          </a:p>
        </p:txBody>
      </p:sp>
    </p:spTree>
    <p:extLst>
      <p:ext uri="{BB962C8B-B14F-4D97-AF65-F5344CB8AC3E}">
        <p14:creationId xmlns:p14="http://schemas.microsoft.com/office/powerpoint/2010/main" val="2242802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C53B82-4818-4E6C-B828-671082041DF0}" type="slidenum">
              <a:rPr lang="en-US" smtClean="0"/>
              <a:t>10</a:t>
            </a:fld>
            <a:endParaRPr lang="en-US" dirty="0"/>
          </a:p>
        </p:txBody>
      </p:sp>
    </p:spTree>
    <p:extLst>
      <p:ext uri="{BB962C8B-B14F-4D97-AF65-F5344CB8AC3E}">
        <p14:creationId xmlns:p14="http://schemas.microsoft.com/office/powerpoint/2010/main" val="3766324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F819E3-37AF-4C8B-A1F5-01B93CF7B3E8}" type="slidenum">
              <a:rPr lang="en-US" smtClean="0"/>
              <a:t>11</a:t>
            </a:fld>
            <a:endParaRPr lang="en-US" dirty="0"/>
          </a:p>
        </p:txBody>
      </p:sp>
    </p:spTree>
    <p:extLst>
      <p:ext uri="{BB962C8B-B14F-4D97-AF65-F5344CB8AC3E}">
        <p14:creationId xmlns:p14="http://schemas.microsoft.com/office/powerpoint/2010/main" val="720368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53B82-4818-4E6C-B828-671082041DF0}" type="slidenum">
              <a:rPr lang="en-US" smtClean="0"/>
              <a:t>12</a:t>
            </a:fld>
            <a:endParaRPr lang="en-US" dirty="0"/>
          </a:p>
        </p:txBody>
      </p:sp>
    </p:spTree>
    <p:extLst>
      <p:ext uri="{BB962C8B-B14F-4D97-AF65-F5344CB8AC3E}">
        <p14:creationId xmlns:p14="http://schemas.microsoft.com/office/powerpoint/2010/main" val="49728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C53B82-4818-4E6C-B828-671082041DF0}" type="slidenum">
              <a:rPr lang="en-US" smtClean="0"/>
              <a:t>13</a:t>
            </a:fld>
            <a:endParaRPr lang="en-US" dirty="0"/>
          </a:p>
        </p:txBody>
      </p:sp>
    </p:spTree>
    <p:extLst>
      <p:ext uri="{BB962C8B-B14F-4D97-AF65-F5344CB8AC3E}">
        <p14:creationId xmlns:p14="http://schemas.microsoft.com/office/powerpoint/2010/main" val="1744630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C53B82-4818-4E6C-B828-671082041DF0}" type="slidenum">
              <a:rPr lang="en-US" smtClean="0"/>
              <a:t>15</a:t>
            </a:fld>
            <a:endParaRPr lang="en-US" dirty="0"/>
          </a:p>
        </p:txBody>
      </p:sp>
    </p:spTree>
    <p:extLst>
      <p:ext uri="{BB962C8B-B14F-4D97-AF65-F5344CB8AC3E}">
        <p14:creationId xmlns:p14="http://schemas.microsoft.com/office/powerpoint/2010/main" val="4240625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C53B82-4818-4E6C-B828-671082041DF0}" type="slidenum">
              <a:rPr lang="en-US" smtClean="0"/>
              <a:t>2</a:t>
            </a:fld>
            <a:endParaRPr lang="en-US" dirty="0"/>
          </a:p>
        </p:txBody>
      </p:sp>
    </p:spTree>
    <p:extLst>
      <p:ext uri="{BB962C8B-B14F-4D97-AF65-F5344CB8AC3E}">
        <p14:creationId xmlns:p14="http://schemas.microsoft.com/office/powerpoint/2010/main" val="3178438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C53B82-4818-4E6C-B828-671082041DF0}" type="slidenum">
              <a:rPr lang="en-US" smtClean="0"/>
              <a:t>3</a:t>
            </a:fld>
            <a:endParaRPr lang="en-US" dirty="0"/>
          </a:p>
        </p:txBody>
      </p:sp>
    </p:spTree>
    <p:extLst>
      <p:ext uri="{BB962C8B-B14F-4D97-AF65-F5344CB8AC3E}">
        <p14:creationId xmlns:p14="http://schemas.microsoft.com/office/powerpoint/2010/main" val="883675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C53B82-4818-4E6C-B828-671082041DF0}" type="slidenum">
              <a:rPr lang="en-US" smtClean="0"/>
              <a:t>4</a:t>
            </a:fld>
            <a:endParaRPr lang="en-US" dirty="0"/>
          </a:p>
        </p:txBody>
      </p:sp>
    </p:spTree>
    <p:extLst>
      <p:ext uri="{BB962C8B-B14F-4D97-AF65-F5344CB8AC3E}">
        <p14:creationId xmlns:p14="http://schemas.microsoft.com/office/powerpoint/2010/main" val="1155293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C53B82-4818-4E6C-B828-671082041DF0}" type="slidenum">
              <a:rPr lang="en-US" smtClean="0"/>
              <a:t>5</a:t>
            </a:fld>
            <a:endParaRPr lang="en-US" dirty="0"/>
          </a:p>
        </p:txBody>
      </p:sp>
    </p:spTree>
    <p:extLst>
      <p:ext uri="{BB962C8B-B14F-4D97-AF65-F5344CB8AC3E}">
        <p14:creationId xmlns:p14="http://schemas.microsoft.com/office/powerpoint/2010/main" val="1281686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53B82-4818-4E6C-B828-671082041DF0}" type="slidenum">
              <a:rPr lang="en-US" smtClean="0"/>
              <a:t>6</a:t>
            </a:fld>
            <a:endParaRPr lang="en-US" dirty="0"/>
          </a:p>
        </p:txBody>
      </p:sp>
    </p:spTree>
    <p:extLst>
      <p:ext uri="{BB962C8B-B14F-4D97-AF65-F5344CB8AC3E}">
        <p14:creationId xmlns:p14="http://schemas.microsoft.com/office/powerpoint/2010/main" val="423682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C53B82-4818-4E6C-B828-671082041DF0}" type="slidenum">
              <a:rPr lang="en-US" smtClean="0"/>
              <a:t>7</a:t>
            </a:fld>
            <a:endParaRPr lang="en-US" dirty="0"/>
          </a:p>
        </p:txBody>
      </p:sp>
    </p:spTree>
    <p:extLst>
      <p:ext uri="{BB962C8B-B14F-4D97-AF65-F5344CB8AC3E}">
        <p14:creationId xmlns:p14="http://schemas.microsoft.com/office/powerpoint/2010/main" val="1657236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C53B82-4818-4E6C-B828-671082041DF0}" type="slidenum">
              <a:rPr lang="en-US" smtClean="0"/>
              <a:t>8</a:t>
            </a:fld>
            <a:endParaRPr lang="en-US" dirty="0"/>
          </a:p>
        </p:txBody>
      </p:sp>
    </p:spTree>
    <p:extLst>
      <p:ext uri="{BB962C8B-B14F-4D97-AF65-F5344CB8AC3E}">
        <p14:creationId xmlns:p14="http://schemas.microsoft.com/office/powerpoint/2010/main" val="1609173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2C53B82-4818-4E6C-B828-671082041DF0}" type="slidenum">
              <a:rPr lang="en-US" smtClean="0"/>
              <a:t>9</a:t>
            </a:fld>
            <a:endParaRPr lang="en-US" dirty="0"/>
          </a:p>
        </p:txBody>
      </p:sp>
    </p:spTree>
    <p:extLst>
      <p:ext uri="{BB962C8B-B14F-4D97-AF65-F5344CB8AC3E}">
        <p14:creationId xmlns:p14="http://schemas.microsoft.com/office/powerpoint/2010/main" val="1503069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77BD0-C2E7-42E9-B25D-5A6F90D06767}" type="datetimeFigureOut">
              <a:rPr lang="en-US" smtClean="0"/>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0B7883-40CF-4720-8B41-805F0A8F35A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3877BD0-C2E7-42E9-B25D-5A6F90D06767}" type="datetimeFigureOut">
              <a:rPr lang="en-US" smtClean="0"/>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0B7883-40CF-4720-8B41-805F0A8F35A8}"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77BD0-C2E7-42E9-B25D-5A6F90D06767}" type="datetimeFigureOut">
              <a:rPr lang="en-US" smtClean="0"/>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0B7883-40CF-4720-8B41-805F0A8F35A8}"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11/3/15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877BD0-C2E7-42E9-B25D-5A6F90D06767}" type="datetimeFigureOut">
              <a:rPr lang="en-US" smtClean="0"/>
              <a:t>11/3/15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0B7883-40CF-4720-8B41-805F0A8F35A8}"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877BD0-C2E7-42E9-B25D-5A6F90D06767}" type="datetimeFigureOut">
              <a:rPr lang="en-US" smtClean="0"/>
              <a:t>11/3/15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0B7883-40CF-4720-8B41-805F0A8F35A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77BD0-C2E7-42E9-B25D-5A6F90D06767}" type="datetimeFigureOut">
              <a:rPr lang="en-US" smtClean="0"/>
              <a:t>11/3/15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0B7883-40CF-4720-8B41-805F0A8F35A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03877BD0-C2E7-42E9-B25D-5A6F90D06767}" type="datetimeFigureOut">
              <a:rPr lang="en-US" smtClean="0"/>
              <a:t>11/3/15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0B7883-40CF-4720-8B41-805F0A8F35A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3877BD0-C2E7-42E9-B25D-5A6F90D06767}" type="datetimeFigureOut">
              <a:rPr lang="en-US" smtClean="0"/>
              <a:t>11/3/15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0B7883-40CF-4720-8B41-805F0A8F35A8}"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77BD0-C2E7-42E9-B25D-5A6F90D06767}" type="datetimeFigureOut">
              <a:rPr lang="en-US" smtClean="0"/>
              <a:t>11/3/15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0B7883-40CF-4720-8B41-805F0A8F35A8}"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3877BD0-C2E7-42E9-B25D-5A6F90D06767}" type="datetimeFigureOut">
              <a:rPr lang="en-US" smtClean="0"/>
              <a:t>11/3/15</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A0B7883-40CF-4720-8B41-805F0A8F35A8}"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vgcc.edu/Admissions/general-admissions.cf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3000"/>
          </a:xfrm>
        </p:spPr>
        <p:txBody>
          <a:bodyPr>
            <a:normAutofit fontScale="90000"/>
          </a:bodyPr>
          <a:lstStyle/>
          <a:p>
            <a:r>
              <a:rPr lang="en-US" dirty="0" smtClean="0"/>
              <a:t/>
            </a:r>
            <a:br>
              <a:rPr lang="en-US" dirty="0" smtClean="0"/>
            </a:br>
            <a:r>
              <a:rPr lang="en-US" dirty="0" smtClean="0"/>
              <a:t>Career &amp; College Promise (CCP) Information Session</a:t>
            </a:r>
            <a:endParaRPr lang="en-US" dirty="0"/>
          </a:p>
        </p:txBody>
      </p:sp>
      <p:sp>
        <p:nvSpPr>
          <p:cNvPr id="3" name="Subtitle 2"/>
          <p:cNvSpPr>
            <a:spLocks noGrp="1"/>
          </p:cNvSpPr>
          <p:nvPr>
            <p:ph type="subTitle" idx="1"/>
          </p:nvPr>
        </p:nvSpPr>
        <p:spPr>
          <a:xfrm>
            <a:off x="1676400" y="4648200"/>
            <a:ext cx="6560234" cy="990600"/>
          </a:xfrm>
        </p:spPr>
        <p:txBody>
          <a:bodyPr/>
          <a:lstStyle/>
          <a:p>
            <a:r>
              <a:rPr lang="en-US" dirty="0" smtClean="0">
                <a:solidFill>
                  <a:schemeClr val="tx1"/>
                </a:solidFill>
              </a:rPr>
              <a:t>Vance-Granville Community College</a:t>
            </a:r>
          </a:p>
        </p:txBody>
      </p:sp>
    </p:spTree>
    <p:extLst>
      <p:ext uri="{BB962C8B-B14F-4D97-AF65-F5344CB8AC3E}">
        <p14:creationId xmlns:p14="http://schemas.microsoft.com/office/powerpoint/2010/main" val="32513983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6600"/>
            <a:ext cx="7848600" cy="2057400"/>
          </a:xfrm>
        </p:spPr>
        <p:txBody>
          <a:bodyPr>
            <a:normAutofit fontScale="90000"/>
          </a:bodyPr>
          <a:lstStyle/>
          <a:p>
            <a:pPr algn="ctr"/>
            <a:r>
              <a:rPr lang="en-US" dirty="0" smtClean="0"/>
              <a:t>True Savings</a:t>
            </a:r>
            <a:br>
              <a:rPr lang="en-US" dirty="0" smtClean="0"/>
            </a:br>
            <a:r>
              <a:rPr lang="en-US" dirty="0" smtClean="0"/>
              <a:t/>
            </a:r>
            <a:br>
              <a:rPr lang="en-US" dirty="0" smtClean="0"/>
            </a:br>
            <a:endParaRPr lang="en-US" dirty="0"/>
          </a:p>
        </p:txBody>
      </p:sp>
      <p:sp>
        <p:nvSpPr>
          <p:cNvPr id="4" name="Subtitle 3"/>
          <p:cNvSpPr>
            <a:spLocks noGrp="1"/>
          </p:cNvSpPr>
          <p:nvPr>
            <p:ph type="subTitle" idx="1"/>
          </p:nvPr>
        </p:nvSpPr>
        <p:spPr>
          <a:xfrm>
            <a:off x="1371600" y="2667000"/>
            <a:ext cx="6400800" cy="1473200"/>
          </a:xfrm>
        </p:spPr>
        <p:txBody>
          <a:bodyPr/>
          <a:lstStyle/>
          <a:p>
            <a:endParaRPr lang="en-US" dirty="0" smtClean="0"/>
          </a:p>
          <a:p>
            <a:endParaRPr lang="en-US" dirty="0"/>
          </a:p>
        </p:txBody>
      </p:sp>
    </p:spTree>
    <p:extLst>
      <p:ext uri="{BB962C8B-B14F-4D97-AF65-F5344CB8AC3E}">
        <p14:creationId xmlns:p14="http://schemas.microsoft.com/office/powerpoint/2010/main" val="29801363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en-US" b="1" dirty="0">
                <a:solidFill>
                  <a:schemeClr val="tx1"/>
                </a:solidFill>
                <a:latin typeface="Arial" panose="020B0604020202020204" pitchFamily="34" charset="0"/>
              </a:rPr>
              <a:t>Cost of Attendance, 2015-2016</a:t>
            </a:r>
            <a:r>
              <a:rPr lang="en-US" altLang="en-US" dirty="0">
                <a:solidFill>
                  <a:schemeClr val="tx1"/>
                </a:solidFill>
                <a:latin typeface="Arial" panose="020B0604020202020204" pitchFamily="34" charset="0"/>
              </a:rPr>
              <a:t/>
            </a:r>
            <a:br>
              <a:rPr lang="en-US" altLang="en-US" dirty="0">
                <a:solidFill>
                  <a:schemeClr val="tx1"/>
                </a:solidFill>
                <a:latin typeface="Arial" panose="020B0604020202020204" pitchFamily="34" charset="0"/>
              </a:rPr>
            </a:br>
            <a:r>
              <a:rPr lang="en-US" altLang="en-US" dirty="0" smtClean="0">
                <a:solidFill>
                  <a:schemeClr val="tx1"/>
                </a:solidFill>
                <a:latin typeface="Arial" panose="020B0604020202020204" pitchFamily="34" charset="0"/>
              </a:rPr>
              <a:t>UNC Chapel </a:t>
            </a:r>
            <a:r>
              <a:rPr lang="en-US" altLang="en-US" dirty="0" smtClean="0">
                <a:solidFill>
                  <a:schemeClr val="tx1"/>
                </a:solidFill>
                <a:latin typeface="Arial" panose="020B0604020202020204" pitchFamily="34" charset="0"/>
              </a:rPr>
              <a:t>Hill/NC State </a:t>
            </a:r>
            <a:r>
              <a:rPr lang="en-US" altLang="en-US" dirty="0" smtClean="0">
                <a:solidFill>
                  <a:schemeClr val="tx1"/>
                </a:solidFill>
                <a:latin typeface="Arial" panose="020B0604020202020204" pitchFamily="34" charset="0"/>
              </a:rPr>
              <a:t>vs. VGCC: NC Resident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8004805"/>
              </p:ext>
            </p:extLst>
          </p:nvPr>
        </p:nvGraphicFramePr>
        <p:xfrm>
          <a:off x="1295400" y="2286000"/>
          <a:ext cx="6781801" cy="4236689"/>
        </p:xfrm>
        <a:graphic>
          <a:graphicData uri="http://schemas.openxmlformats.org/drawingml/2006/table">
            <a:tbl>
              <a:tblPr>
                <a:tableStyleId>{5940675A-B579-460E-94D1-54222C63F5DA}</a:tableStyleId>
              </a:tblPr>
              <a:tblGrid>
                <a:gridCol w="1752600"/>
                <a:gridCol w="1600200"/>
                <a:gridCol w="1676400"/>
                <a:gridCol w="1752601"/>
              </a:tblGrid>
              <a:tr h="327658">
                <a:tc>
                  <a:txBody>
                    <a:bodyPr/>
                    <a:lstStyle/>
                    <a:p>
                      <a:endParaRPr lang="en-US" dirty="0"/>
                    </a:p>
                  </a:txBody>
                  <a:tcPr marL="0" marR="0" marT="0" marB="0" anchor="ctr"/>
                </a:tc>
                <a:tc>
                  <a:txBody>
                    <a:bodyPr/>
                    <a:lstStyle/>
                    <a:p>
                      <a:r>
                        <a:rPr lang="en-US" dirty="0" smtClean="0"/>
                        <a:t>UNC</a:t>
                      </a:r>
                      <a:endParaRPr lang="en-US" dirty="0">
                        <a:solidFill>
                          <a:srgbClr val="FF0000"/>
                        </a:solidFill>
                      </a:endParaRPr>
                    </a:p>
                  </a:txBody>
                  <a:tcPr marL="0" marR="0" marT="0" marB="0" anchor="ctr"/>
                </a:tc>
                <a:tc>
                  <a:txBody>
                    <a:bodyPr/>
                    <a:lstStyle/>
                    <a:p>
                      <a:r>
                        <a:rPr lang="en-US" dirty="0" smtClean="0"/>
                        <a:t>NC State</a:t>
                      </a:r>
                      <a:endParaRPr lang="en-US" dirty="0">
                        <a:solidFill>
                          <a:srgbClr val="FF0000"/>
                        </a:solidFill>
                      </a:endParaRPr>
                    </a:p>
                  </a:txBody>
                  <a:tcPr marL="0" marR="0" marT="0" marB="0" anchor="ctr"/>
                </a:tc>
                <a:tc>
                  <a:txBody>
                    <a:bodyPr/>
                    <a:lstStyle/>
                    <a:p>
                      <a:r>
                        <a:rPr lang="en-US" dirty="0" smtClean="0"/>
                        <a:t>VGCC</a:t>
                      </a:r>
                      <a:endParaRPr lang="en-US" dirty="0">
                        <a:solidFill>
                          <a:schemeClr val="accent2"/>
                        </a:solidFill>
                      </a:endParaRPr>
                    </a:p>
                  </a:txBody>
                  <a:tcPr marL="0" marR="0" marT="0" marB="0" anchor="ctr"/>
                </a:tc>
              </a:tr>
              <a:tr h="327658">
                <a:tc>
                  <a:txBody>
                    <a:bodyPr/>
                    <a:lstStyle/>
                    <a:p>
                      <a:r>
                        <a:rPr lang="en-US"/>
                        <a:t>Tuition &amp; Fees</a:t>
                      </a:r>
                    </a:p>
                  </a:txBody>
                  <a:tcPr marL="0" marR="0" marT="0" marB="0" anchor="ctr"/>
                </a:tc>
                <a:tc>
                  <a:txBody>
                    <a:bodyPr/>
                    <a:lstStyle/>
                    <a:p>
                      <a:r>
                        <a:rPr lang="en-US"/>
                        <a:t>$8,562</a:t>
                      </a:r>
                    </a:p>
                  </a:txBody>
                  <a:tcPr marL="0" marR="0" marT="0" marB="0" anchor="ctr"/>
                </a:tc>
                <a:tc>
                  <a:txBody>
                    <a:bodyPr/>
                    <a:lstStyle/>
                    <a:p>
                      <a:r>
                        <a:rPr lang="en-US" dirty="0"/>
                        <a:t>$</a:t>
                      </a:r>
                      <a:r>
                        <a:rPr lang="en-US" dirty="0" smtClean="0"/>
                        <a:t>8,581</a:t>
                      </a:r>
                      <a:endParaRPr lang="en-US" dirty="0"/>
                    </a:p>
                  </a:txBody>
                  <a:tcPr marL="0" marR="0" marT="0" marB="0" anchor="ctr"/>
                </a:tc>
                <a:tc>
                  <a:txBody>
                    <a:bodyPr/>
                    <a:lstStyle/>
                    <a:p>
                      <a:r>
                        <a:rPr lang="en-US" dirty="0" smtClean="0"/>
                        <a:t>$1,934</a:t>
                      </a:r>
                      <a:endParaRPr lang="en-US" dirty="0"/>
                    </a:p>
                  </a:txBody>
                  <a:tcPr marL="0" marR="0" marT="0" marB="0" anchor="ctr"/>
                </a:tc>
              </a:tr>
              <a:tr h="327658">
                <a:tc>
                  <a:txBody>
                    <a:bodyPr/>
                    <a:lstStyle/>
                    <a:p>
                      <a:r>
                        <a:rPr lang="en-US" dirty="0" smtClean="0"/>
                        <a:t>Housing</a:t>
                      </a:r>
                      <a:endParaRPr lang="en-US" dirty="0"/>
                    </a:p>
                  </a:txBody>
                  <a:tcPr marL="0" marR="0" marT="0" marB="0" anchor="ctr"/>
                </a:tc>
                <a:tc>
                  <a:txBody>
                    <a:bodyPr/>
                    <a:lstStyle/>
                    <a:p>
                      <a:r>
                        <a:rPr lang="en-US" dirty="0" smtClean="0"/>
                        <a:t>$10,902</a:t>
                      </a:r>
                      <a:endParaRPr lang="en-US" dirty="0"/>
                    </a:p>
                  </a:txBody>
                  <a:tcPr marL="0" marR="0" marT="0" marB="0" anchor="ctr"/>
                </a:tc>
                <a:tc>
                  <a:txBody>
                    <a:bodyPr/>
                    <a:lstStyle/>
                    <a:p>
                      <a:r>
                        <a:rPr lang="en-US" dirty="0" smtClean="0"/>
                        <a:t>$6,375</a:t>
                      </a:r>
                      <a:endParaRPr lang="en-US" dirty="0"/>
                    </a:p>
                  </a:txBody>
                  <a:tcPr marL="0" marR="0" marT="0" marB="0" anchor="ctr"/>
                </a:tc>
                <a:tc>
                  <a:txBody>
                    <a:bodyPr/>
                    <a:lstStyle/>
                    <a:p>
                      <a:r>
                        <a:rPr lang="en-US" dirty="0" smtClean="0"/>
                        <a:t>$0</a:t>
                      </a:r>
                      <a:endParaRPr lang="en-US" dirty="0"/>
                    </a:p>
                  </a:txBody>
                  <a:tcPr marL="0" marR="0" marT="0" marB="0" anchor="ctr"/>
                </a:tc>
              </a:tr>
              <a:tr h="449571">
                <a:tc>
                  <a:txBody>
                    <a:bodyPr/>
                    <a:lstStyle/>
                    <a:p>
                      <a:r>
                        <a:rPr lang="en-US" dirty="0"/>
                        <a:t>Books &amp; Supplies</a:t>
                      </a:r>
                    </a:p>
                  </a:txBody>
                  <a:tcPr marL="0" marR="0" marT="0" marB="0" anchor="ctr"/>
                </a:tc>
                <a:tc>
                  <a:txBody>
                    <a:bodyPr/>
                    <a:lstStyle/>
                    <a:p>
                      <a:r>
                        <a:rPr lang="en-US" dirty="0"/>
                        <a:t>$1,442</a:t>
                      </a:r>
                    </a:p>
                  </a:txBody>
                  <a:tcPr marL="0" marR="0" marT="0" marB="0" anchor="ctr"/>
                </a:tc>
                <a:tc>
                  <a:txBody>
                    <a:bodyPr/>
                    <a:lstStyle/>
                    <a:p>
                      <a:r>
                        <a:rPr lang="en-US" dirty="0" smtClean="0"/>
                        <a:t>$1,076</a:t>
                      </a:r>
                      <a:endParaRPr lang="en-US" dirty="0"/>
                    </a:p>
                  </a:txBody>
                  <a:tcPr marL="0" marR="0" marT="0" marB="0" anchor="ctr"/>
                </a:tc>
                <a:tc>
                  <a:txBody>
                    <a:bodyPr/>
                    <a:lstStyle/>
                    <a:p>
                      <a:r>
                        <a:rPr lang="en-US" dirty="0"/>
                        <a:t>$1,442</a:t>
                      </a:r>
                    </a:p>
                  </a:txBody>
                  <a:tcPr marL="0" marR="0" marT="0" marB="0" anchor="ctr"/>
                </a:tc>
              </a:tr>
              <a:tr h="327658">
                <a:tc>
                  <a:txBody>
                    <a:bodyPr/>
                    <a:lstStyle/>
                    <a:p>
                      <a:r>
                        <a:rPr lang="en-US" dirty="0" smtClean="0"/>
                        <a:t>Transportation</a:t>
                      </a:r>
                      <a:endParaRPr lang="en-US" dirty="0"/>
                    </a:p>
                  </a:txBody>
                  <a:tcPr marL="0" marR="0" marT="0" marB="0" anchor="ctr"/>
                </a:tc>
                <a:tc>
                  <a:txBody>
                    <a:bodyPr/>
                    <a:lstStyle/>
                    <a:p>
                      <a:r>
                        <a:rPr lang="en-US" dirty="0"/>
                        <a:t>$862</a:t>
                      </a:r>
                    </a:p>
                  </a:txBody>
                  <a:tcPr marL="0" marR="0" marT="0" marB="0" anchor="ctr"/>
                </a:tc>
                <a:tc>
                  <a:txBody>
                    <a:bodyPr/>
                    <a:lstStyle/>
                    <a:p>
                      <a:r>
                        <a:rPr lang="en-US" dirty="0" smtClean="0"/>
                        <a:t>$890</a:t>
                      </a:r>
                      <a:endParaRPr lang="en-US" dirty="0"/>
                    </a:p>
                  </a:txBody>
                  <a:tcPr marL="0" marR="0" marT="0" marB="0" anchor="ctr"/>
                </a:tc>
                <a:tc>
                  <a:txBody>
                    <a:bodyPr/>
                    <a:lstStyle/>
                    <a:p>
                      <a:r>
                        <a:rPr lang="en-US" dirty="0" smtClean="0"/>
                        <a:t>$862</a:t>
                      </a:r>
                      <a:endParaRPr lang="en-US" dirty="0"/>
                    </a:p>
                  </a:txBody>
                  <a:tcPr marL="0" marR="0" marT="0" marB="0" anchor="ctr"/>
                </a:tc>
              </a:tr>
              <a:tr h="449571">
                <a:tc>
                  <a:txBody>
                    <a:bodyPr/>
                    <a:lstStyle/>
                    <a:p>
                      <a:r>
                        <a:rPr lang="en-US"/>
                        <a:t>Health Insurance</a:t>
                      </a:r>
                    </a:p>
                  </a:txBody>
                  <a:tcPr marL="0" marR="0" marT="0" marB="0" anchor="ctr"/>
                </a:tc>
                <a:tc>
                  <a:txBody>
                    <a:bodyPr/>
                    <a:lstStyle/>
                    <a:p>
                      <a:r>
                        <a:rPr lang="en-US" dirty="0"/>
                        <a:t>$1,046</a:t>
                      </a:r>
                    </a:p>
                  </a:txBody>
                  <a:tcPr marL="0" marR="0" marT="0" marB="0" anchor="ctr"/>
                </a:tc>
                <a:tc>
                  <a:txBody>
                    <a:bodyPr/>
                    <a:lstStyle/>
                    <a:p>
                      <a:pPr algn="ctr"/>
                      <a:r>
                        <a:rPr lang="en-US" dirty="0" smtClean="0"/>
                        <a:t>--</a:t>
                      </a:r>
                      <a:endParaRPr lang="en-US" dirty="0"/>
                    </a:p>
                  </a:txBody>
                  <a:tcPr marL="0" marR="0" marT="0" marB="0" anchor="ctr"/>
                </a:tc>
                <a:tc>
                  <a:txBody>
                    <a:bodyPr/>
                    <a:lstStyle/>
                    <a:p>
                      <a:r>
                        <a:rPr lang="en-US" dirty="0" smtClean="0"/>
                        <a:t>$0</a:t>
                      </a:r>
                      <a:r>
                        <a:rPr lang="en-US" baseline="0" dirty="0" smtClean="0"/>
                        <a:t> </a:t>
                      </a:r>
                      <a:endParaRPr lang="en-US" dirty="0"/>
                    </a:p>
                  </a:txBody>
                  <a:tcPr marL="0" marR="0" marT="0" marB="0" anchor="ctr"/>
                </a:tc>
              </a:tr>
              <a:tr h="327658">
                <a:tc>
                  <a:txBody>
                    <a:bodyPr/>
                    <a:lstStyle/>
                    <a:p>
                      <a:r>
                        <a:rPr lang="en-US"/>
                        <a:t>Loan Fees</a:t>
                      </a:r>
                    </a:p>
                  </a:txBody>
                  <a:tcPr marL="0" marR="0" marT="0" marB="0" anchor="ctr"/>
                </a:tc>
                <a:tc>
                  <a:txBody>
                    <a:bodyPr/>
                    <a:lstStyle/>
                    <a:p>
                      <a:r>
                        <a:rPr lang="en-US" dirty="0"/>
                        <a:t>$58</a:t>
                      </a:r>
                      <a:endParaRPr lang="en-US" dirty="0">
                        <a:solidFill>
                          <a:schemeClr val="tx1"/>
                        </a:solidFill>
                      </a:endParaRPr>
                    </a:p>
                  </a:txBody>
                  <a:tcPr marL="0" marR="0" marT="0" marB="0" anchor="ctr"/>
                </a:tc>
                <a:tc>
                  <a:txBody>
                    <a:bodyPr/>
                    <a:lstStyle/>
                    <a:p>
                      <a:r>
                        <a:rPr lang="en-US" dirty="0" smtClean="0"/>
                        <a:t>$40</a:t>
                      </a:r>
                      <a:endParaRPr lang="en-US" dirty="0">
                        <a:solidFill>
                          <a:schemeClr val="tx1"/>
                        </a:solidFill>
                      </a:endParaRPr>
                    </a:p>
                  </a:txBody>
                  <a:tcPr marL="0" marR="0" marT="0" marB="0" anchor="ctr"/>
                </a:tc>
                <a:tc>
                  <a:txBody>
                    <a:bodyPr/>
                    <a:lstStyle/>
                    <a:p>
                      <a:r>
                        <a:rPr lang="en-US" dirty="0" smtClean="0"/>
                        <a:t>$0</a:t>
                      </a:r>
                      <a:endParaRPr lang="en-US" dirty="0"/>
                    </a:p>
                  </a:txBody>
                  <a:tcPr marL="0" marR="0" marT="0" marB="0" anchor="ctr"/>
                </a:tc>
              </a:tr>
              <a:tr h="327658">
                <a:tc>
                  <a:txBody>
                    <a:bodyPr/>
                    <a:lstStyle/>
                    <a:p>
                      <a:r>
                        <a:rPr lang="en-US"/>
                        <a:t>Personal</a:t>
                      </a:r>
                    </a:p>
                  </a:txBody>
                  <a:tcPr marL="0" marR="0" marT="0" marB="0" anchor="ctr"/>
                </a:tc>
                <a:tc>
                  <a:txBody>
                    <a:bodyPr/>
                    <a:lstStyle/>
                    <a:p>
                      <a:r>
                        <a:rPr lang="en-US" dirty="0"/>
                        <a:t>$1,448</a:t>
                      </a:r>
                    </a:p>
                  </a:txBody>
                  <a:tcPr marL="0" marR="0" marT="0" marB="0" anchor="ctr"/>
                </a:tc>
                <a:tc>
                  <a:txBody>
                    <a:bodyPr/>
                    <a:lstStyle/>
                    <a:p>
                      <a:r>
                        <a:rPr lang="en-US" dirty="0" smtClean="0"/>
                        <a:t>$1,500</a:t>
                      </a:r>
                      <a:endParaRPr lang="en-US" dirty="0"/>
                    </a:p>
                  </a:txBody>
                  <a:tcPr marL="0" marR="0" marT="0" marB="0" anchor="ctr"/>
                </a:tc>
                <a:tc>
                  <a:txBody>
                    <a:bodyPr/>
                    <a:lstStyle/>
                    <a:p>
                      <a:r>
                        <a:rPr lang="en-US" dirty="0" smtClean="0"/>
                        <a:t>$724</a:t>
                      </a:r>
                      <a:endParaRPr lang="en-US" dirty="0"/>
                    </a:p>
                  </a:txBody>
                  <a:tcPr marL="0" marR="0" marT="0" marB="0" anchor="ctr"/>
                </a:tc>
              </a:tr>
              <a:tr h="327658">
                <a:tc>
                  <a:txBody>
                    <a:bodyPr/>
                    <a:lstStyle/>
                    <a:p>
                      <a:r>
                        <a:rPr lang="en-US" dirty="0" smtClean="0"/>
                        <a:t>Meals</a:t>
                      </a:r>
                      <a:endParaRPr lang="en-US" dirty="0"/>
                    </a:p>
                  </a:txBody>
                  <a:tcPr marL="0" marR="0" marT="0" marB="0" anchor="ctr"/>
                </a:tc>
                <a:tc>
                  <a:txBody>
                    <a:bodyPr/>
                    <a:lstStyle/>
                    <a:p>
                      <a:pPr algn="ctr"/>
                      <a:r>
                        <a:rPr lang="en-US" dirty="0" smtClean="0">
                          <a:solidFill>
                            <a:schemeClr val="tx1"/>
                          </a:solidFill>
                        </a:rPr>
                        <a:t>--</a:t>
                      </a:r>
                      <a:endParaRPr lang="en-US" dirty="0">
                        <a:solidFill>
                          <a:schemeClr val="tx1"/>
                        </a:solidFill>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$3,936</a:t>
                      </a:r>
                    </a:p>
                    <a:p>
                      <a:endParaRPr lang="en-US" dirty="0">
                        <a:solidFill>
                          <a:schemeClr val="tx1"/>
                        </a:solidFill>
                      </a:endParaRPr>
                    </a:p>
                  </a:txBody>
                  <a:tcPr marL="0" marR="0" marT="0" marB="0" anchor="ctr"/>
                </a:tc>
                <a:tc>
                  <a:txBody>
                    <a:bodyPr/>
                    <a:lstStyle/>
                    <a:p>
                      <a:pPr algn="ctr"/>
                      <a:r>
                        <a:rPr lang="en-US" dirty="0" smtClean="0">
                          <a:solidFill>
                            <a:schemeClr val="tx1"/>
                          </a:solidFill>
                        </a:rPr>
                        <a:t>--</a:t>
                      </a:r>
                      <a:endParaRPr lang="en-US" dirty="0">
                        <a:solidFill>
                          <a:schemeClr val="tx1"/>
                        </a:solidFill>
                      </a:endParaRPr>
                    </a:p>
                  </a:txBody>
                  <a:tcPr marL="0" marR="0" marT="0" marB="0" anchor="ctr"/>
                </a:tc>
              </a:tr>
              <a:tr h="674357">
                <a:tc>
                  <a:txBody>
                    <a:bodyPr/>
                    <a:lstStyle/>
                    <a:p>
                      <a:r>
                        <a:rPr lang="en-US" dirty="0"/>
                        <a:t>Total</a:t>
                      </a:r>
                    </a:p>
                  </a:txBody>
                  <a:tcPr marL="0" marR="0" marT="0" marB="0" anchor="ctr"/>
                </a:tc>
                <a:tc>
                  <a:txBody>
                    <a:bodyPr/>
                    <a:lstStyle/>
                    <a:p>
                      <a:r>
                        <a:rPr lang="en-US" dirty="0"/>
                        <a:t>$</a:t>
                      </a:r>
                      <a:r>
                        <a:rPr lang="en-US" dirty="0" smtClean="0"/>
                        <a:t>24,320 (</a:t>
                      </a:r>
                      <a:r>
                        <a:rPr lang="en-US" dirty="0" smtClean="0"/>
                        <a:t>$50,360)</a:t>
                      </a:r>
                      <a:endParaRPr lang="en-US" dirty="0">
                        <a:solidFill>
                          <a:srgbClr val="FF0000"/>
                        </a:solidFill>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$22,398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dirty="0" smtClean="0"/>
                        <a:t>($32,046)</a:t>
                      </a:r>
                      <a:endParaRPr lang="en-US" dirty="0" smtClean="0">
                        <a:solidFill>
                          <a:srgbClr val="FF0000"/>
                        </a:solidFill>
                      </a:endParaRPr>
                    </a:p>
                  </a:txBody>
                  <a:tcPr marL="0" marR="0" marT="0" marB="0" anchor="ctr"/>
                </a:tc>
                <a:tc>
                  <a:txBody>
                    <a:bodyPr/>
                    <a:lstStyle/>
                    <a:p>
                      <a:r>
                        <a:rPr lang="en-US" dirty="0" smtClean="0"/>
                        <a:t>$4,962</a:t>
                      </a:r>
                    </a:p>
                    <a:p>
                      <a:r>
                        <a:rPr lang="en-US" dirty="0" smtClean="0"/>
                        <a:t>($9,924)</a:t>
                      </a:r>
                      <a:endParaRPr lang="en-US" dirty="0">
                        <a:solidFill>
                          <a:schemeClr val="accent2"/>
                        </a:solidFill>
                      </a:endParaRPr>
                    </a:p>
                  </a:txBody>
                  <a:tcPr marL="0" marR="0" marT="0" marB="0" anchor="ctr"/>
                </a:tc>
              </a:tr>
            </a:tbl>
          </a:graphicData>
        </a:graphic>
      </p:graphicFrame>
    </p:spTree>
    <p:extLst>
      <p:ext uri="{BB962C8B-B14F-4D97-AF65-F5344CB8AC3E}">
        <p14:creationId xmlns:p14="http://schemas.microsoft.com/office/powerpoint/2010/main" val="22077973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848600" cy="2917825"/>
          </a:xfrm>
        </p:spPr>
        <p:txBody>
          <a:bodyPr>
            <a:normAutofit/>
          </a:bodyPr>
          <a:lstStyle/>
          <a:p>
            <a:pPr algn="ctr"/>
            <a:r>
              <a:rPr lang="en-US" dirty="0" smtClean="0"/>
              <a:t>CCP Application Process at Vance Granville</a:t>
            </a:r>
            <a:br>
              <a:rPr lang="en-US" dirty="0" smtClean="0"/>
            </a:br>
            <a:r>
              <a:rPr lang="en-US" dirty="0"/>
              <a:t/>
            </a:r>
            <a:br>
              <a:rPr lang="en-US" dirty="0"/>
            </a:br>
            <a:endParaRPr lang="en-US" dirty="0"/>
          </a:p>
        </p:txBody>
      </p:sp>
    </p:spTree>
    <p:extLst>
      <p:ext uri="{BB962C8B-B14F-4D97-AF65-F5344CB8AC3E}">
        <p14:creationId xmlns:p14="http://schemas.microsoft.com/office/powerpoint/2010/main" val="27113553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1"/>
            <a:ext cx="7823200" cy="5181599"/>
          </a:xfrm>
        </p:spPr>
        <p:txBody>
          <a:bodyPr>
            <a:noAutofit/>
          </a:bodyPr>
          <a:lstStyle/>
          <a:p>
            <a:pPr marL="0" indent="0">
              <a:buNone/>
            </a:pPr>
            <a:endParaRPr lang="en-US" sz="1600" dirty="0" smtClean="0"/>
          </a:p>
          <a:p>
            <a:r>
              <a:rPr lang="en-US" sz="1800" dirty="0" smtClean="0"/>
              <a:t>Student must meet with High School Counselor for determining CCP Eligibility </a:t>
            </a:r>
          </a:p>
          <a:p>
            <a:r>
              <a:rPr lang="en-US" sz="1800" dirty="0" smtClean="0"/>
              <a:t>Counselor will complete test score and GPA information on Eligibility Form</a:t>
            </a:r>
          </a:p>
          <a:p>
            <a:r>
              <a:rPr lang="en-US" sz="1800" dirty="0" smtClean="0"/>
              <a:t>Student must have Eligibility Form signed by their principal</a:t>
            </a:r>
          </a:p>
          <a:p>
            <a:r>
              <a:rPr lang="en-US" sz="1800" dirty="0" smtClean="0"/>
              <a:t>Apply to VGCC for admission. This can be done online at: </a:t>
            </a:r>
            <a:r>
              <a:rPr lang="en-US" sz="1800" dirty="0" smtClean="0">
                <a:hlinkClick r:id="rId3"/>
              </a:rPr>
              <a:t>http://www.vgcc.edu/Admissions/general-admissions.cfm</a:t>
            </a:r>
            <a:endParaRPr lang="en-US" sz="1800" dirty="0" smtClean="0"/>
          </a:p>
          <a:p>
            <a:pPr marL="0" indent="0">
              <a:buNone/>
            </a:pPr>
            <a:r>
              <a:rPr lang="en-US" sz="1800" dirty="0" smtClean="0"/>
              <a:t>	(Select: Career and College Promise)</a:t>
            </a:r>
          </a:p>
          <a:p>
            <a:r>
              <a:rPr lang="en-US" sz="1800" dirty="0" smtClean="0"/>
              <a:t>Student and HS Counselor review course offerings and complete VGCC CCP Registration Form</a:t>
            </a:r>
          </a:p>
          <a:p>
            <a:r>
              <a:rPr lang="en-US" sz="1800" dirty="0" smtClean="0"/>
              <a:t>Counselor will send transcript and score reports along with Eligibility Form and Registration Form to VGCC</a:t>
            </a:r>
          </a:p>
          <a:p>
            <a:r>
              <a:rPr lang="en-US" sz="1800" dirty="0" smtClean="0"/>
              <a:t>Student must open their VGCC WEB ADVISOR. Students are responsible for keeping up with class announcements, start dates, instructors, etc. through WEB ADVISOR. It is NOT the responsibility of the high school counselor to keep students posted on this information.</a:t>
            </a:r>
          </a:p>
          <a:p>
            <a:endParaRPr lang="en-US" sz="1600" dirty="0"/>
          </a:p>
        </p:txBody>
      </p:sp>
      <p:sp>
        <p:nvSpPr>
          <p:cNvPr id="3" name="Title 2"/>
          <p:cNvSpPr>
            <a:spLocks noGrp="1"/>
          </p:cNvSpPr>
          <p:nvPr>
            <p:ph type="title"/>
          </p:nvPr>
        </p:nvSpPr>
        <p:spPr/>
        <p:txBody>
          <a:bodyPr/>
          <a:lstStyle/>
          <a:p>
            <a:r>
              <a:rPr lang="en-US" dirty="0" smtClean="0"/>
              <a:t>Application Process:</a:t>
            </a:r>
            <a:endParaRPr lang="en-US" dirty="0"/>
          </a:p>
        </p:txBody>
      </p:sp>
    </p:spTree>
    <p:extLst>
      <p:ext uri="{BB962C8B-B14F-4D97-AF65-F5344CB8AC3E}">
        <p14:creationId xmlns:p14="http://schemas.microsoft.com/office/powerpoint/2010/main" val="24435912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Monday</a:t>
            </a:r>
            <a:r>
              <a:rPr lang="en-US" sz="3200" b="1" dirty="0"/>
              <a:t>, November 2, </a:t>
            </a:r>
            <a:r>
              <a:rPr lang="en-US" sz="3200" b="1" dirty="0" smtClean="0"/>
              <a:t>2015</a:t>
            </a:r>
          </a:p>
          <a:p>
            <a:pPr marL="0" indent="0">
              <a:buNone/>
            </a:pPr>
            <a:endParaRPr lang="en-US" sz="3200" dirty="0"/>
          </a:p>
          <a:p>
            <a:r>
              <a:rPr lang="en-US" sz="3200" dirty="0"/>
              <a:t>January 11, 2016:  Spring classes begin</a:t>
            </a:r>
          </a:p>
          <a:p>
            <a:endParaRPr lang="en-US" sz="3200" dirty="0"/>
          </a:p>
        </p:txBody>
      </p:sp>
      <p:sp>
        <p:nvSpPr>
          <p:cNvPr id="3" name="Title 2"/>
          <p:cNvSpPr>
            <a:spLocks noGrp="1"/>
          </p:cNvSpPr>
          <p:nvPr>
            <p:ph type="title"/>
          </p:nvPr>
        </p:nvSpPr>
        <p:spPr/>
        <p:txBody>
          <a:bodyPr/>
          <a:lstStyle/>
          <a:p>
            <a:r>
              <a:rPr lang="en-US" dirty="0" smtClean="0"/>
              <a:t>Registration Opens</a:t>
            </a:r>
            <a:endParaRPr lang="en-US" dirty="0"/>
          </a:p>
        </p:txBody>
      </p:sp>
    </p:spTree>
    <p:extLst>
      <p:ext uri="{BB962C8B-B14F-4D97-AF65-F5344CB8AC3E}">
        <p14:creationId xmlns:p14="http://schemas.microsoft.com/office/powerpoint/2010/main" val="3321139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124200"/>
            <a:ext cx="7772400" cy="1752600"/>
          </a:xfrm>
        </p:spPr>
        <p:txBody>
          <a:bodyPr>
            <a:normAutofit fontScale="90000"/>
          </a:bodyPr>
          <a:lstStyle/>
          <a:p>
            <a:pPr algn="ctr"/>
            <a:r>
              <a:rPr lang="en-US" dirty="0" smtClean="0"/>
              <a:t>Questions</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4057223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solidFill>
                  <a:schemeClr val="tx1"/>
                </a:solidFill>
              </a:rPr>
              <a:t>Our Mission</a:t>
            </a:r>
          </a:p>
          <a:p>
            <a:r>
              <a:rPr lang="en-US" dirty="0" smtClean="0">
                <a:solidFill>
                  <a:schemeClr val="tx1"/>
                </a:solidFill>
              </a:rPr>
              <a:t>Overview</a:t>
            </a:r>
            <a:endParaRPr lang="en-US" dirty="0" smtClean="0">
              <a:solidFill>
                <a:schemeClr val="tx1"/>
              </a:solidFill>
            </a:endParaRPr>
          </a:p>
          <a:p>
            <a:r>
              <a:rPr lang="en-US" dirty="0">
                <a:solidFill>
                  <a:schemeClr val="tx1"/>
                </a:solidFill>
              </a:rPr>
              <a:t>Transfer Pathways</a:t>
            </a:r>
          </a:p>
          <a:p>
            <a:r>
              <a:rPr lang="en-US" dirty="0" smtClean="0">
                <a:solidFill>
                  <a:schemeClr val="tx1"/>
                </a:solidFill>
              </a:rPr>
              <a:t>Careers in Technical Education</a:t>
            </a:r>
          </a:p>
          <a:p>
            <a:r>
              <a:rPr lang="en-US" dirty="0" smtClean="0">
                <a:solidFill>
                  <a:schemeClr val="tx1"/>
                </a:solidFill>
              </a:rPr>
              <a:t>True Savings</a:t>
            </a:r>
            <a:endParaRPr lang="en-US" dirty="0" smtClean="0">
              <a:solidFill>
                <a:schemeClr val="tx1"/>
              </a:solidFill>
            </a:endParaRPr>
          </a:p>
          <a:p>
            <a:r>
              <a:rPr lang="en-US" dirty="0" smtClean="0">
                <a:solidFill>
                  <a:schemeClr val="tx1"/>
                </a:solidFill>
              </a:rPr>
              <a:t>CCP Application Process</a:t>
            </a:r>
          </a:p>
          <a:p>
            <a:r>
              <a:rPr lang="en-US" dirty="0" smtClean="0">
                <a:solidFill>
                  <a:schemeClr val="tx1"/>
                </a:solidFill>
              </a:rPr>
              <a:t>Registration</a:t>
            </a:r>
            <a:endParaRPr lang="en-US" dirty="0">
              <a:solidFill>
                <a:schemeClr val="tx1"/>
              </a:solidFill>
            </a:endParaRPr>
          </a:p>
          <a:p>
            <a:r>
              <a:rPr lang="en-US" dirty="0" smtClean="0">
                <a:solidFill>
                  <a:schemeClr val="tx1"/>
                </a:solidFill>
              </a:rPr>
              <a:t>Questions</a:t>
            </a:r>
          </a:p>
          <a:p>
            <a:endParaRPr lang="en-US" dirty="0" smtClean="0"/>
          </a:p>
          <a:p>
            <a:endParaRPr lang="en-US" dirty="0"/>
          </a:p>
        </p:txBody>
      </p:sp>
      <p:sp>
        <p:nvSpPr>
          <p:cNvPr id="2" name="Title 1"/>
          <p:cNvSpPr>
            <a:spLocks noGrp="1"/>
          </p:cNvSpPr>
          <p:nvPr>
            <p:ph type="title"/>
          </p:nvPr>
        </p:nvSpPr>
        <p:spPr/>
        <p:txBody>
          <a:bodyPr/>
          <a:lstStyle/>
          <a:p>
            <a:pPr algn="ctr"/>
            <a:r>
              <a:rPr lang="en-US" dirty="0" smtClean="0"/>
              <a:t>Agenda</a:t>
            </a:r>
            <a:endParaRPr lang="en-US" dirty="0"/>
          </a:p>
        </p:txBody>
      </p:sp>
    </p:spTree>
    <p:extLst>
      <p:ext uri="{BB962C8B-B14F-4D97-AF65-F5344CB8AC3E}">
        <p14:creationId xmlns:p14="http://schemas.microsoft.com/office/powerpoint/2010/main" val="38795775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dirty="0">
                <a:solidFill>
                  <a:schemeClr val="tx1"/>
                </a:solidFill>
              </a:rPr>
              <a:t>Vance-Granville Community College educates, inspires, and supports a diverse community of learners to achieve professional and personal success.</a:t>
            </a:r>
          </a:p>
        </p:txBody>
      </p:sp>
      <p:sp>
        <p:nvSpPr>
          <p:cNvPr id="2" name="Title 1"/>
          <p:cNvSpPr>
            <a:spLocks noGrp="1"/>
          </p:cNvSpPr>
          <p:nvPr>
            <p:ph type="title"/>
          </p:nvPr>
        </p:nvSpPr>
        <p:spPr/>
        <p:txBody>
          <a:bodyPr/>
          <a:lstStyle/>
          <a:p>
            <a:r>
              <a:rPr lang="en-US" dirty="0" smtClean="0"/>
              <a:t>Mission Statement</a:t>
            </a:r>
            <a:endParaRPr lang="en-US" dirty="0"/>
          </a:p>
        </p:txBody>
      </p:sp>
    </p:spTree>
    <p:extLst>
      <p:ext uri="{BB962C8B-B14F-4D97-AF65-F5344CB8AC3E}">
        <p14:creationId xmlns:p14="http://schemas.microsoft.com/office/powerpoint/2010/main" val="15564756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solidFill>
                  <a:schemeClr val="tx1"/>
                </a:solidFill>
              </a:rPr>
              <a:t>Career &amp; College Promise (CCP)</a:t>
            </a:r>
          </a:p>
          <a:p>
            <a:pPr lvl="1"/>
            <a:endParaRPr lang="en-US" dirty="0" smtClean="0">
              <a:solidFill>
                <a:schemeClr val="tx1"/>
              </a:solidFill>
            </a:endParaRPr>
          </a:p>
          <a:p>
            <a:pPr lvl="1"/>
            <a:r>
              <a:rPr lang="en-US" b="1" u="sng" dirty="0" smtClean="0">
                <a:solidFill>
                  <a:schemeClr val="tx1"/>
                </a:solidFill>
              </a:rPr>
              <a:t>Tuition-free</a:t>
            </a:r>
            <a:r>
              <a:rPr lang="en-US" dirty="0" smtClean="0">
                <a:solidFill>
                  <a:schemeClr val="tx1"/>
                </a:solidFill>
              </a:rPr>
              <a:t> education through:</a:t>
            </a:r>
          </a:p>
          <a:p>
            <a:pPr lvl="1"/>
            <a:endParaRPr lang="en-US" dirty="0">
              <a:solidFill>
                <a:schemeClr val="tx1"/>
              </a:solidFill>
            </a:endParaRPr>
          </a:p>
          <a:p>
            <a:pPr lvl="2"/>
            <a:r>
              <a:rPr lang="en-US" dirty="0" smtClean="0">
                <a:solidFill>
                  <a:schemeClr val="tx1"/>
                </a:solidFill>
              </a:rPr>
              <a:t>College Transfer Pathways</a:t>
            </a:r>
          </a:p>
          <a:p>
            <a:pPr lvl="1"/>
            <a:endParaRPr lang="en-US" dirty="0" smtClean="0">
              <a:solidFill>
                <a:schemeClr val="tx1"/>
              </a:solidFill>
            </a:endParaRPr>
          </a:p>
          <a:p>
            <a:pPr lvl="2"/>
            <a:r>
              <a:rPr lang="en-US" dirty="0" smtClean="0">
                <a:solidFill>
                  <a:schemeClr val="tx1"/>
                </a:solidFill>
              </a:rPr>
              <a:t>Career &amp; Technical Education Pathways</a:t>
            </a:r>
          </a:p>
          <a:p>
            <a:pPr lvl="1"/>
            <a:endParaRPr lang="en-US" dirty="0" smtClean="0">
              <a:solidFill>
                <a:schemeClr val="tx1"/>
              </a:solidFill>
            </a:endParaRPr>
          </a:p>
          <a:p>
            <a:pPr lvl="2"/>
            <a:r>
              <a:rPr lang="en-US" dirty="0" smtClean="0">
                <a:solidFill>
                  <a:schemeClr val="tx1"/>
                </a:solidFill>
              </a:rPr>
              <a:t>Application Process</a:t>
            </a:r>
            <a:endParaRPr lang="en-US" dirty="0">
              <a:solidFill>
                <a:schemeClr val="tx1"/>
              </a:solidFill>
            </a:endParaRPr>
          </a:p>
          <a:p>
            <a:pPr lvl="1"/>
            <a:endParaRPr lang="en-US" dirty="0"/>
          </a:p>
        </p:txBody>
      </p:sp>
      <p:sp>
        <p:nvSpPr>
          <p:cNvPr id="2" name="Title 1"/>
          <p:cNvSpPr>
            <a:spLocks noGrp="1"/>
          </p:cNvSpPr>
          <p:nvPr>
            <p:ph type="title"/>
          </p:nvPr>
        </p:nvSpPr>
        <p:spPr/>
        <p:txBody>
          <a:bodyPr/>
          <a:lstStyle/>
          <a:p>
            <a:pPr algn="ctr"/>
            <a:r>
              <a:rPr lang="en-US" dirty="0" smtClean="0"/>
              <a:t>Overview</a:t>
            </a:r>
            <a:endParaRPr lang="en-US" dirty="0"/>
          </a:p>
        </p:txBody>
      </p:sp>
    </p:spTree>
    <p:extLst>
      <p:ext uri="{BB962C8B-B14F-4D97-AF65-F5344CB8AC3E}">
        <p14:creationId xmlns:p14="http://schemas.microsoft.com/office/powerpoint/2010/main" val="16864900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6600"/>
            <a:ext cx="7848600" cy="2057400"/>
          </a:xfrm>
        </p:spPr>
        <p:txBody>
          <a:bodyPr>
            <a:normAutofit fontScale="90000"/>
          </a:bodyPr>
          <a:lstStyle/>
          <a:p>
            <a:pPr algn="ctr"/>
            <a:r>
              <a:rPr lang="en-US" dirty="0" smtClean="0"/>
              <a:t>College Transfer Pathways</a:t>
            </a:r>
            <a:br>
              <a:rPr lang="en-US" dirty="0" smtClean="0"/>
            </a:br>
            <a:r>
              <a:rPr lang="en-US" dirty="0" smtClean="0"/>
              <a:t/>
            </a:r>
            <a:br>
              <a:rPr lang="en-US" dirty="0" smtClean="0"/>
            </a:br>
            <a:endParaRPr lang="en-US" dirty="0"/>
          </a:p>
        </p:txBody>
      </p:sp>
      <p:sp>
        <p:nvSpPr>
          <p:cNvPr id="4" name="Subtitle 3"/>
          <p:cNvSpPr>
            <a:spLocks noGrp="1"/>
          </p:cNvSpPr>
          <p:nvPr>
            <p:ph type="subTitle" idx="1"/>
          </p:nvPr>
        </p:nvSpPr>
        <p:spPr>
          <a:xfrm>
            <a:off x="1371600" y="2667000"/>
            <a:ext cx="6400800" cy="1473200"/>
          </a:xfrm>
        </p:spPr>
        <p:txBody>
          <a:bodyPr/>
          <a:lstStyle/>
          <a:p>
            <a:endParaRPr lang="en-US" dirty="0" smtClean="0"/>
          </a:p>
          <a:p>
            <a:endParaRPr lang="en-US" dirty="0"/>
          </a:p>
        </p:txBody>
      </p:sp>
    </p:spTree>
    <p:extLst>
      <p:ext uri="{BB962C8B-B14F-4D97-AF65-F5344CB8AC3E}">
        <p14:creationId xmlns:p14="http://schemas.microsoft.com/office/powerpoint/2010/main" val="37562719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rmAutofit fontScale="90000"/>
          </a:bodyPr>
          <a:lstStyle/>
          <a:p>
            <a:r>
              <a:rPr lang="en-US" dirty="0" smtClean="0"/>
              <a:t/>
            </a:r>
            <a:br>
              <a:rPr lang="en-US" dirty="0" smtClean="0"/>
            </a:br>
            <a:r>
              <a:rPr lang="en-US" dirty="0" smtClean="0"/>
              <a:t>Associate in Arts &amp; Associate in Science Transfer Pathway</a:t>
            </a:r>
            <a:endParaRPr lang="en-US" dirty="0"/>
          </a:p>
        </p:txBody>
      </p:sp>
      <p:sp>
        <p:nvSpPr>
          <p:cNvPr id="3" name="Content Placeholder 2"/>
          <p:cNvSpPr>
            <a:spLocks noGrp="1"/>
          </p:cNvSpPr>
          <p:nvPr>
            <p:ph sz="quarter" idx="13"/>
          </p:nvPr>
        </p:nvSpPr>
        <p:spPr>
          <a:xfrm>
            <a:off x="304800" y="1905000"/>
            <a:ext cx="4194048" cy="4681728"/>
          </a:xfrm>
        </p:spPr>
        <p:txBody>
          <a:bodyPr>
            <a:normAutofit lnSpcReduction="10000"/>
          </a:bodyPr>
          <a:lstStyle/>
          <a:p>
            <a:pPr>
              <a:spcAft>
                <a:spcPts val="600"/>
              </a:spcAft>
            </a:pPr>
            <a:r>
              <a:rPr lang="en-US" sz="1800" dirty="0" smtClean="0">
                <a:solidFill>
                  <a:schemeClr val="tx1"/>
                </a:solidFill>
              </a:rPr>
              <a:t>English – 6 </a:t>
            </a:r>
          </a:p>
          <a:p>
            <a:pPr>
              <a:spcAft>
                <a:spcPts val="600"/>
              </a:spcAft>
            </a:pPr>
            <a:r>
              <a:rPr lang="en-US" sz="1800" dirty="0" smtClean="0">
                <a:solidFill>
                  <a:schemeClr val="tx1"/>
                </a:solidFill>
              </a:rPr>
              <a:t>Humanities/Arts – 9 </a:t>
            </a:r>
          </a:p>
          <a:p>
            <a:pPr>
              <a:spcAft>
                <a:spcPts val="600"/>
              </a:spcAft>
            </a:pPr>
            <a:r>
              <a:rPr lang="en-US" sz="1800" dirty="0" smtClean="0">
                <a:solidFill>
                  <a:schemeClr val="tx1"/>
                </a:solidFill>
              </a:rPr>
              <a:t>Social/Behavioral Science – 9 </a:t>
            </a:r>
          </a:p>
          <a:p>
            <a:pPr>
              <a:spcAft>
                <a:spcPts val="600"/>
              </a:spcAft>
            </a:pPr>
            <a:r>
              <a:rPr lang="en-US" sz="1800" dirty="0" smtClean="0">
                <a:solidFill>
                  <a:schemeClr val="tx1"/>
                </a:solidFill>
              </a:rPr>
              <a:t>Mathematics – 3-4 </a:t>
            </a:r>
          </a:p>
          <a:p>
            <a:pPr>
              <a:spcAft>
                <a:spcPts val="600"/>
              </a:spcAft>
            </a:pPr>
            <a:r>
              <a:rPr lang="en-US" sz="1800" dirty="0" smtClean="0">
                <a:solidFill>
                  <a:schemeClr val="tx1"/>
                </a:solidFill>
              </a:rPr>
              <a:t>Natural Science – 4 </a:t>
            </a:r>
          </a:p>
          <a:p>
            <a:pPr>
              <a:spcAft>
                <a:spcPts val="600"/>
              </a:spcAft>
            </a:pPr>
            <a:r>
              <a:rPr lang="en-US" sz="1800" dirty="0" smtClean="0">
                <a:solidFill>
                  <a:schemeClr val="tx1"/>
                </a:solidFill>
              </a:rPr>
              <a:t>ACA 122 – 1 </a:t>
            </a:r>
            <a:endParaRPr lang="en-US" sz="1800" dirty="0">
              <a:solidFill>
                <a:schemeClr val="tx1"/>
              </a:solidFill>
            </a:endParaRPr>
          </a:p>
          <a:p>
            <a:pPr marL="0" indent="0" algn="ctr">
              <a:buNone/>
            </a:pPr>
            <a:r>
              <a:rPr lang="en-US" sz="1800" dirty="0" smtClean="0">
                <a:solidFill>
                  <a:schemeClr val="tx1"/>
                </a:solidFill>
              </a:rPr>
              <a:t>Total General Education Hours:</a:t>
            </a:r>
          </a:p>
          <a:p>
            <a:pPr marL="0" indent="0" algn="ctr">
              <a:buNone/>
            </a:pPr>
            <a:r>
              <a:rPr lang="en-US" sz="1800" dirty="0" smtClean="0">
                <a:solidFill>
                  <a:schemeClr val="tx1"/>
                </a:solidFill>
              </a:rPr>
              <a:t>32-33 </a:t>
            </a:r>
          </a:p>
          <a:p>
            <a:pPr marL="0" indent="0" algn="ctr">
              <a:buNone/>
            </a:pPr>
            <a:endParaRPr lang="en-US" sz="1800" dirty="0" smtClean="0">
              <a:solidFill>
                <a:schemeClr val="tx1"/>
              </a:solidFill>
            </a:endParaRPr>
          </a:p>
          <a:p>
            <a:pPr>
              <a:spcAft>
                <a:spcPts val="600"/>
              </a:spcAft>
            </a:pPr>
            <a:r>
              <a:rPr lang="en-US" sz="1800" dirty="0" smtClean="0">
                <a:solidFill>
                  <a:schemeClr val="tx1"/>
                </a:solidFill>
              </a:rPr>
              <a:t>Optional General Education</a:t>
            </a:r>
          </a:p>
          <a:p>
            <a:pPr lvl="1">
              <a:spcAft>
                <a:spcPts val="600"/>
              </a:spcAft>
            </a:pPr>
            <a:r>
              <a:rPr lang="en-US" sz="1600" dirty="0" smtClean="0">
                <a:solidFill>
                  <a:schemeClr val="tx1"/>
                </a:solidFill>
              </a:rPr>
              <a:t>0-8 shc Foreign Language in a single language</a:t>
            </a:r>
            <a:endParaRPr lang="en-US" sz="1800" dirty="0">
              <a:solidFill>
                <a:schemeClr val="tx1"/>
              </a:solidFill>
            </a:endParaRPr>
          </a:p>
          <a:p>
            <a:pPr marL="0" indent="0" algn="ctr">
              <a:buNone/>
            </a:pPr>
            <a:r>
              <a:rPr lang="en-US" sz="1800" dirty="0" smtClean="0">
                <a:solidFill>
                  <a:schemeClr val="tx1"/>
                </a:solidFill>
              </a:rPr>
              <a:t>32-41 </a:t>
            </a:r>
            <a:endParaRPr lang="en-US" sz="1800" dirty="0">
              <a:solidFill>
                <a:schemeClr val="tx1"/>
              </a:solidFill>
            </a:endParaRPr>
          </a:p>
          <a:p>
            <a:pPr lvl="1">
              <a:spcAft>
                <a:spcPts val="600"/>
              </a:spcAft>
            </a:pPr>
            <a:endParaRPr lang="en-US" sz="1600" dirty="0"/>
          </a:p>
        </p:txBody>
      </p:sp>
      <p:sp>
        <p:nvSpPr>
          <p:cNvPr id="4" name="Content Placeholder 3"/>
          <p:cNvSpPr>
            <a:spLocks noGrp="1"/>
          </p:cNvSpPr>
          <p:nvPr>
            <p:ph sz="quarter" idx="14"/>
          </p:nvPr>
        </p:nvSpPr>
        <p:spPr>
          <a:xfrm>
            <a:off x="4800600" y="1905000"/>
            <a:ext cx="4191000" cy="4681728"/>
          </a:xfrm>
        </p:spPr>
        <p:txBody>
          <a:bodyPr>
            <a:normAutofit lnSpcReduction="10000"/>
          </a:bodyPr>
          <a:lstStyle/>
          <a:p>
            <a:pPr>
              <a:spcAft>
                <a:spcPts val="600"/>
              </a:spcAft>
            </a:pPr>
            <a:r>
              <a:rPr lang="en-US" sz="1800" dirty="0">
                <a:solidFill>
                  <a:schemeClr val="tx1"/>
                </a:solidFill>
              </a:rPr>
              <a:t>English – 6 </a:t>
            </a:r>
          </a:p>
          <a:p>
            <a:pPr>
              <a:spcAft>
                <a:spcPts val="600"/>
              </a:spcAft>
            </a:pPr>
            <a:r>
              <a:rPr lang="en-US" sz="1800" dirty="0">
                <a:solidFill>
                  <a:schemeClr val="tx1"/>
                </a:solidFill>
              </a:rPr>
              <a:t>Humanities/Arts – </a:t>
            </a:r>
            <a:r>
              <a:rPr lang="en-US" sz="1800" dirty="0" smtClean="0">
                <a:solidFill>
                  <a:schemeClr val="tx1"/>
                </a:solidFill>
              </a:rPr>
              <a:t>6 </a:t>
            </a:r>
            <a:endParaRPr lang="en-US" sz="1800" dirty="0">
              <a:solidFill>
                <a:schemeClr val="tx1"/>
              </a:solidFill>
            </a:endParaRPr>
          </a:p>
          <a:p>
            <a:pPr>
              <a:spcAft>
                <a:spcPts val="600"/>
              </a:spcAft>
            </a:pPr>
            <a:r>
              <a:rPr lang="en-US" sz="1800" dirty="0">
                <a:solidFill>
                  <a:schemeClr val="tx1"/>
                </a:solidFill>
              </a:rPr>
              <a:t>Social/Behavioral Science – </a:t>
            </a:r>
            <a:r>
              <a:rPr lang="en-US" sz="1800" dirty="0" smtClean="0">
                <a:solidFill>
                  <a:schemeClr val="tx1"/>
                </a:solidFill>
              </a:rPr>
              <a:t>6 </a:t>
            </a:r>
            <a:endParaRPr lang="en-US" sz="1800" dirty="0">
              <a:solidFill>
                <a:schemeClr val="tx1"/>
              </a:solidFill>
            </a:endParaRPr>
          </a:p>
          <a:p>
            <a:pPr>
              <a:spcAft>
                <a:spcPts val="600"/>
              </a:spcAft>
            </a:pPr>
            <a:r>
              <a:rPr lang="en-US" sz="1800" dirty="0">
                <a:solidFill>
                  <a:schemeClr val="tx1"/>
                </a:solidFill>
              </a:rPr>
              <a:t>Mathematics – 8</a:t>
            </a:r>
            <a:r>
              <a:rPr lang="en-US" sz="1800" dirty="0" smtClean="0">
                <a:solidFill>
                  <a:schemeClr val="tx1"/>
                </a:solidFill>
              </a:rPr>
              <a:t> </a:t>
            </a:r>
            <a:endParaRPr lang="en-US" sz="1800" dirty="0">
              <a:solidFill>
                <a:schemeClr val="tx1"/>
              </a:solidFill>
            </a:endParaRPr>
          </a:p>
          <a:p>
            <a:pPr>
              <a:spcAft>
                <a:spcPts val="600"/>
              </a:spcAft>
            </a:pPr>
            <a:r>
              <a:rPr lang="en-US" sz="1800" dirty="0">
                <a:solidFill>
                  <a:schemeClr val="tx1"/>
                </a:solidFill>
              </a:rPr>
              <a:t>Natural Science – </a:t>
            </a:r>
            <a:r>
              <a:rPr lang="en-US" sz="1800" dirty="0" smtClean="0">
                <a:solidFill>
                  <a:schemeClr val="tx1"/>
                </a:solidFill>
              </a:rPr>
              <a:t>8 </a:t>
            </a:r>
            <a:endParaRPr lang="en-US" sz="1800" dirty="0">
              <a:solidFill>
                <a:schemeClr val="tx1"/>
              </a:solidFill>
            </a:endParaRPr>
          </a:p>
          <a:p>
            <a:pPr>
              <a:spcAft>
                <a:spcPts val="600"/>
              </a:spcAft>
            </a:pPr>
            <a:r>
              <a:rPr lang="en-US" sz="1800" dirty="0" smtClean="0">
                <a:solidFill>
                  <a:schemeClr val="tx1"/>
                </a:solidFill>
              </a:rPr>
              <a:t>ACA </a:t>
            </a:r>
            <a:r>
              <a:rPr lang="en-US" sz="1800" dirty="0">
                <a:solidFill>
                  <a:schemeClr val="tx1"/>
                </a:solidFill>
              </a:rPr>
              <a:t>122 – 1 </a:t>
            </a:r>
          </a:p>
          <a:p>
            <a:pPr marL="0" indent="0" algn="ctr">
              <a:buNone/>
            </a:pPr>
            <a:r>
              <a:rPr lang="en-US" sz="1800" dirty="0">
                <a:solidFill>
                  <a:schemeClr val="tx1"/>
                </a:solidFill>
              </a:rPr>
              <a:t>Total General Education </a:t>
            </a:r>
            <a:r>
              <a:rPr lang="en-US" sz="1800" dirty="0" smtClean="0">
                <a:solidFill>
                  <a:schemeClr val="tx1"/>
                </a:solidFill>
              </a:rPr>
              <a:t>Hours:</a:t>
            </a:r>
            <a:endParaRPr lang="en-US" sz="1800" dirty="0">
              <a:solidFill>
                <a:schemeClr val="tx1"/>
              </a:solidFill>
            </a:endParaRPr>
          </a:p>
          <a:p>
            <a:pPr marL="0" indent="0" algn="ctr">
              <a:buNone/>
            </a:pPr>
            <a:r>
              <a:rPr lang="en-US" sz="1800" dirty="0" smtClean="0">
                <a:solidFill>
                  <a:schemeClr val="tx1"/>
                </a:solidFill>
              </a:rPr>
              <a:t>35 </a:t>
            </a:r>
          </a:p>
          <a:p>
            <a:pPr marL="0" indent="0" algn="ctr">
              <a:buNone/>
            </a:pPr>
            <a:endParaRPr lang="en-US" sz="1800" dirty="0">
              <a:solidFill>
                <a:schemeClr val="tx1"/>
              </a:solidFill>
            </a:endParaRPr>
          </a:p>
          <a:p>
            <a:pPr>
              <a:spcAft>
                <a:spcPts val="600"/>
              </a:spcAft>
            </a:pPr>
            <a:r>
              <a:rPr lang="en-US" sz="1800" dirty="0">
                <a:solidFill>
                  <a:schemeClr val="tx1"/>
                </a:solidFill>
              </a:rPr>
              <a:t>Optional General Education</a:t>
            </a:r>
          </a:p>
          <a:p>
            <a:pPr lvl="1">
              <a:spcAft>
                <a:spcPts val="600"/>
              </a:spcAft>
            </a:pPr>
            <a:r>
              <a:rPr lang="en-US" sz="1600" dirty="0">
                <a:solidFill>
                  <a:schemeClr val="tx1"/>
                </a:solidFill>
              </a:rPr>
              <a:t>0-8 </a:t>
            </a:r>
            <a:r>
              <a:rPr lang="en-US" sz="1600" dirty="0" smtClean="0">
                <a:solidFill>
                  <a:schemeClr val="tx1"/>
                </a:solidFill>
              </a:rPr>
              <a:t>shc </a:t>
            </a:r>
            <a:r>
              <a:rPr lang="en-US" sz="1600" dirty="0">
                <a:solidFill>
                  <a:schemeClr val="tx1"/>
                </a:solidFill>
              </a:rPr>
              <a:t>Foreign Language in a single </a:t>
            </a:r>
            <a:r>
              <a:rPr lang="en-US" sz="1600" dirty="0" smtClean="0">
                <a:solidFill>
                  <a:schemeClr val="tx1"/>
                </a:solidFill>
              </a:rPr>
              <a:t>language</a:t>
            </a:r>
            <a:endParaRPr lang="en-US" sz="1800" dirty="0">
              <a:solidFill>
                <a:schemeClr val="tx1"/>
              </a:solidFill>
            </a:endParaRPr>
          </a:p>
          <a:p>
            <a:pPr marL="0" indent="0" algn="ctr">
              <a:buNone/>
            </a:pPr>
            <a:r>
              <a:rPr lang="en-US" sz="1800" dirty="0" smtClean="0">
                <a:solidFill>
                  <a:schemeClr val="tx1"/>
                </a:solidFill>
              </a:rPr>
              <a:t>35-43 </a:t>
            </a:r>
            <a:endParaRPr lang="en-US" sz="1800" dirty="0">
              <a:solidFill>
                <a:schemeClr val="tx1"/>
              </a:solidFill>
            </a:endParaRPr>
          </a:p>
          <a:p>
            <a:pPr lvl="1">
              <a:spcAft>
                <a:spcPts val="600"/>
              </a:spcAft>
            </a:pPr>
            <a:endParaRPr lang="en-US" sz="1600" dirty="0"/>
          </a:p>
          <a:p>
            <a:endParaRPr lang="en-US" sz="1800" dirty="0"/>
          </a:p>
          <a:p>
            <a:pPr marL="0" indent="0">
              <a:buNone/>
            </a:pPr>
            <a:endParaRPr lang="en-US" dirty="0" smtClean="0"/>
          </a:p>
        </p:txBody>
      </p:sp>
    </p:spTree>
    <p:extLst>
      <p:ext uri="{BB962C8B-B14F-4D97-AF65-F5344CB8AC3E}">
        <p14:creationId xmlns:p14="http://schemas.microsoft.com/office/powerpoint/2010/main" val="41538939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Dual Credit Allowances for CCP Transfer Pathways</a:t>
            </a:r>
          </a:p>
          <a:p>
            <a:endParaRPr lang="en-US" dirty="0" smtClean="0"/>
          </a:p>
          <a:p>
            <a:r>
              <a:rPr lang="en-US" dirty="0" smtClean="0"/>
              <a:t>High School Credit/Graduation Requirements</a:t>
            </a:r>
          </a:p>
          <a:p>
            <a:pPr lvl="1"/>
            <a:r>
              <a:rPr lang="en-US" dirty="0" smtClean="0"/>
              <a:t>Use of college courses:</a:t>
            </a:r>
          </a:p>
          <a:p>
            <a:pPr lvl="2"/>
            <a:r>
              <a:rPr lang="en-US" dirty="0" smtClean="0"/>
              <a:t>Science</a:t>
            </a:r>
          </a:p>
          <a:p>
            <a:pPr lvl="2"/>
            <a:r>
              <a:rPr lang="en-US" dirty="0" smtClean="0"/>
              <a:t>English</a:t>
            </a:r>
          </a:p>
          <a:p>
            <a:pPr lvl="2"/>
            <a:r>
              <a:rPr lang="en-US" dirty="0" smtClean="0"/>
              <a:t>History</a:t>
            </a:r>
          </a:p>
          <a:p>
            <a:pPr lvl="2"/>
            <a:r>
              <a:rPr lang="en-US" dirty="0" smtClean="0"/>
              <a:t>Math</a:t>
            </a:r>
          </a:p>
          <a:p>
            <a:pPr lvl="1"/>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How Does This Work for High School?</a:t>
            </a:r>
            <a:endParaRPr lang="en-US" dirty="0"/>
          </a:p>
        </p:txBody>
      </p:sp>
    </p:spTree>
    <p:extLst>
      <p:ext uri="{BB962C8B-B14F-4D97-AF65-F5344CB8AC3E}">
        <p14:creationId xmlns:p14="http://schemas.microsoft.com/office/powerpoint/2010/main" val="27087684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6600"/>
            <a:ext cx="7848600" cy="2057400"/>
          </a:xfrm>
        </p:spPr>
        <p:txBody>
          <a:bodyPr>
            <a:normAutofit fontScale="90000"/>
          </a:bodyPr>
          <a:lstStyle/>
          <a:p>
            <a:pPr algn="ctr"/>
            <a:r>
              <a:rPr lang="en-US" dirty="0" smtClean="0"/>
              <a:t>Career &amp; Technical Education Pathways</a:t>
            </a:r>
            <a:br>
              <a:rPr lang="en-US" dirty="0" smtClean="0"/>
            </a:br>
            <a:r>
              <a:rPr lang="en-US" dirty="0" smtClean="0"/>
              <a:t/>
            </a:r>
            <a:br>
              <a:rPr lang="en-US" dirty="0" smtClean="0"/>
            </a:br>
            <a:endParaRPr lang="en-US" dirty="0"/>
          </a:p>
        </p:txBody>
      </p:sp>
      <p:sp>
        <p:nvSpPr>
          <p:cNvPr id="4" name="Subtitle 3"/>
          <p:cNvSpPr>
            <a:spLocks noGrp="1"/>
          </p:cNvSpPr>
          <p:nvPr>
            <p:ph type="subTitle" idx="1"/>
          </p:nvPr>
        </p:nvSpPr>
        <p:spPr>
          <a:xfrm>
            <a:off x="1371600" y="2667000"/>
            <a:ext cx="6400800" cy="1473200"/>
          </a:xfrm>
        </p:spPr>
        <p:txBody>
          <a:bodyPr/>
          <a:lstStyle/>
          <a:p>
            <a:endParaRPr lang="en-US" dirty="0" smtClean="0"/>
          </a:p>
          <a:p>
            <a:endParaRPr lang="en-US" dirty="0"/>
          </a:p>
        </p:txBody>
      </p:sp>
    </p:spTree>
    <p:extLst>
      <p:ext uri="{BB962C8B-B14F-4D97-AF65-F5344CB8AC3E}">
        <p14:creationId xmlns:p14="http://schemas.microsoft.com/office/powerpoint/2010/main" val="6062312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514600"/>
            <a:ext cx="7670800" cy="4114800"/>
          </a:xfrm>
        </p:spPr>
        <p:txBody>
          <a:bodyPr>
            <a:normAutofit fontScale="55000" lnSpcReduction="20000"/>
          </a:bodyPr>
          <a:lstStyle/>
          <a:p>
            <a:r>
              <a:rPr lang="en-US" sz="2600" dirty="0" smtClean="0">
                <a:solidFill>
                  <a:schemeClr val="tx1"/>
                </a:solidFill>
              </a:rPr>
              <a:t>Business </a:t>
            </a:r>
            <a:r>
              <a:rPr lang="en-US" sz="2600" dirty="0">
                <a:solidFill>
                  <a:schemeClr val="tx1"/>
                </a:solidFill>
              </a:rPr>
              <a:t>Management Certificate </a:t>
            </a:r>
          </a:p>
          <a:p>
            <a:r>
              <a:rPr lang="en-US" sz="2600" dirty="0" smtClean="0">
                <a:solidFill>
                  <a:schemeClr val="tx1"/>
                </a:solidFill>
              </a:rPr>
              <a:t>Carpentry </a:t>
            </a:r>
            <a:r>
              <a:rPr lang="en-US" sz="2600" dirty="0">
                <a:solidFill>
                  <a:schemeClr val="tx1"/>
                </a:solidFill>
              </a:rPr>
              <a:t>Diploma </a:t>
            </a:r>
          </a:p>
          <a:p>
            <a:r>
              <a:rPr lang="en-US" sz="2600" dirty="0" smtClean="0">
                <a:solidFill>
                  <a:schemeClr val="tx1"/>
                </a:solidFill>
              </a:rPr>
              <a:t>Computer </a:t>
            </a:r>
            <a:r>
              <a:rPr lang="en-US" sz="2600" dirty="0">
                <a:solidFill>
                  <a:schemeClr val="tx1"/>
                </a:solidFill>
              </a:rPr>
              <a:t>Technology Integration Certificate </a:t>
            </a:r>
          </a:p>
          <a:p>
            <a:r>
              <a:rPr lang="en-US" sz="2600" dirty="0" smtClean="0">
                <a:solidFill>
                  <a:schemeClr val="tx1"/>
                </a:solidFill>
              </a:rPr>
              <a:t>Computer </a:t>
            </a:r>
            <a:r>
              <a:rPr lang="en-US" sz="2600" dirty="0">
                <a:solidFill>
                  <a:schemeClr val="tx1"/>
                </a:solidFill>
              </a:rPr>
              <a:t>Technology Integration Diploma </a:t>
            </a:r>
          </a:p>
          <a:p>
            <a:r>
              <a:rPr lang="en-US" sz="2600" dirty="0" smtClean="0">
                <a:solidFill>
                  <a:schemeClr val="tx1"/>
                </a:solidFill>
              </a:rPr>
              <a:t>Cosmetology </a:t>
            </a:r>
            <a:r>
              <a:rPr lang="en-US" sz="2600" dirty="0">
                <a:solidFill>
                  <a:schemeClr val="tx1"/>
                </a:solidFill>
              </a:rPr>
              <a:t>Certificate </a:t>
            </a:r>
            <a:endParaRPr lang="en-US" sz="2600" dirty="0" smtClean="0">
              <a:solidFill>
                <a:schemeClr val="tx1"/>
              </a:solidFill>
            </a:endParaRPr>
          </a:p>
          <a:p>
            <a:r>
              <a:rPr lang="en-US" sz="2600" dirty="0" smtClean="0">
                <a:solidFill>
                  <a:schemeClr val="tx1"/>
                </a:solidFill>
              </a:rPr>
              <a:t>Criminal Justice and Special Population Certificate</a:t>
            </a:r>
          </a:p>
          <a:p>
            <a:r>
              <a:rPr lang="en-US" sz="2600" dirty="0" smtClean="0">
                <a:solidFill>
                  <a:schemeClr val="tx1"/>
                </a:solidFill>
              </a:rPr>
              <a:t>Culinary Arts Basic Baking Certificate</a:t>
            </a:r>
            <a:endParaRPr lang="en-US" sz="2600" dirty="0">
              <a:solidFill>
                <a:schemeClr val="tx1"/>
              </a:solidFill>
            </a:endParaRPr>
          </a:p>
          <a:p>
            <a:r>
              <a:rPr lang="en-US" sz="2600" dirty="0">
                <a:solidFill>
                  <a:schemeClr val="tx1"/>
                </a:solidFill>
              </a:rPr>
              <a:t>Early Childhood General Education Certificate </a:t>
            </a:r>
          </a:p>
          <a:p>
            <a:r>
              <a:rPr lang="en-US" sz="2600" dirty="0" smtClean="0">
                <a:solidFill>
                  <a:schemeClr val="tx1"/>
                </a:solidFill>
              </a:rPr>
              <a:t>Electrical </a:t>
            </a:r>
            <a:r>
              <a:rPr lang="en-US" sz="2600" dirty="0">
                <a:solidFill>
                  <a:schemeClr val="tx1"/>
                </a:solidFill>
              </a:rPr>
              <a:t>System Technology Diploma </a:t>
            </a:r>
          </a:p>
          <a:p>
            <a:r>
              <a:rPr lang="en-US" sz="2600" u="sng" dirty="0" smtClean="0">
                <a:solidFill>
                  <a:schemeClr val="tx1"/>
                </a:solidFill>
              </a:rPr>
              <a:t>Electronics </a:t>
            </a:r>
            <a:r>
              <a:rPr lang="en-US" sz="2600" u="sng" dirty="0">
                <a:solidFill>
                  <a:schemeClr val="tx1"/>
                </a:solidFill>
              </a:rPr>
              <a:t>Engineering Technology Certificate</a:t>
            </a:r>
            <a:r>
              <a:rPr lang="en-US" sz="2600" dirty="0">
                <a:solidFill>
                  <a:schemeClr val="tx1"/>
                </a:solidFill>
              </a:rPr>
              <a:t> </a:t>
            </a:r>
          </a:p>
          <a:p>
            <a:r>
              <a:rPr lang="en-US" sz="2600" dirty="0" smtClean="0">
                <a:solidFill>
                  <a:schemeClr val="tx1"/>
                </a:solidFill>
              </a:rPr>
              <a:t>Infant</a:t>
            </a:r>
            <a:r>
              <a:rPr lang="en-US" sz="2600" dirty="0">
                <a:solidFill>
                  <a:schemeClr val="tx1"/>
                </a:solidFill>
              </a:rPr>
              <a:t>/Toddler Care Certificate </a:t>
            </a:r>
          </a:p>
          <a:p>
            <a:r>
              <a:rPr lang="en-US" sz="2600" dirty="0" smtClean="0">
                <a:solidFill>
                  <a:schemeClr val="tx1"/>
                </a:solidFill>
              </a:rPr>
              <a:t>Medical </a:t>
            </a:r>
            <a:r>
              <a:rPr lang="en-US" sz="2600" dirty="0">
                <a:solidFill>
                  <a:schemeClr val="tx1"/>
                </a:solidFill>
              </a:rPr>
              <a:t>Transcription Specialist Certificate </a:t>
            </a:r>
          </a:p>
          <a:p>
            <a:r>
              <a:rPr lang="en-US" sz="2600" dirty="0" smtClean="0">
                <a:solidFill>
                  <a:schemeClr val="tx1"/>
                </a:solidFill>
              </a:rPr>
              <a:t>Office Administration Administrative </a:t>
            </a:r>
            <a:r>
              <a:rPr lang="en-US" sz="2600" dirty="0">
                <a:solidFill>
                  <a:schemeClr val="tx1"/>
                </a:solidFill>
              </a:rPr>
              <a:t>Assistant Certificate </a:t>
            </a:r>
          </a:p>
          <a:p>
            <a:r>
              <a:rPr lang="en-US" sz="2600" dirty="0" smtClean="0">
                <a:solidFill>
                  <a:schemeClr val="tx1"/>
                </a:solidFill>
              </a:rPr>
              <a:t>Paralegal </a:t>
            </a:r>
            <a:r>
              <a:rPr lang="en-US" sz="2600" dirty="0">
                <a:solidFill>
                  <a:schemeClr val="tx1"/>
                </a:solidFill>
              </a:rPr>
              <a:t>Technology </a:t>
            </a:r>
            <a:r>
              <a:rPr lang="en-US" sz="2600" dirty="0" smtClean="0">
                <a:solidFill>
                  <a:schemeClr val="tx1"/>
                </a:solidFill>
              </a:rPr>
              <a:t>Diploma</a:t>
            </a:r>
          </a:p>
          <a:p>
            <a:r>
              <a:rPr lang="en-US" sz="2600" u="sng" dirty="0" smtClean="0">
                <a:solidFill>
                  <a:schemeClr val="tx1"/>
                </a:solidFill>
              </a:rPr>
              <a:t>Robotics and Machine Design Certificate</a:t>
            </a:r>
          </a:p>
          <a:p>
            <a:r>
              <a:rPr lang="en-US" sz="2600" dirty="0">
                <a:solidFill>
                  <a:schemeClr val="tx1"/>
                </a:solidFill>
              </a:rPr>
              <a:t>School-Age Care Certificate </a:t>
            </a:r>
          </a:p>
          <a:p>
            <a:r>
              <a:rPr lang="en-US" sz="2600" u="sng" dirty="0" smtClean="0">
                <a:solidFill>
                  <a:schemeClr val="tx1"/>
                </a:solidFill>
              </a:rPr>
              <a:t>Sustainability </a:t>
            </a:r>
            <a:r>
              <a:rPr lang="en-US" sz="2600" u="sng" dirty="0">
                <a:solidFill>
                  <a:schemeClr val="tx1"/>
                </a:solidFill>
              </a:rPr>
              <a:t>Technologies Certificate</a:t>
            </a:r>
            <a:r>
              <a:rPr lang="en-US" sz="2600" dirty="0">
                <a:solidFill>
                  <a:schemeClr val="tx1"/>
                </a:solidFill>
              </a:rPr>
              <a:t> </a:t>
            </a:r>
          </a:p>
          <a:p>
            <a:r>
              <a:rPr lang="en-US" sz="2600" u="sng" dirty="0" smtClean="0">
                <a:solidFill>
                  <a:schemeClr val="tx1"/>
                </a:solidFill>
              </a:rPr>
              <a:t>Welding </a:t>
            </a:r>
            <a:r>
              <a:rPr lang="en-US" sz="2600" u="sng" dirty="0">
                <a:solidFill>
                  <a:schemeClr val="tx1"/>
                </a:solidFill>
              </a:rPr>
              <a:t>Technology </a:t>
            </a:r>
            <a:r>
              <a:rPr lang="en-US" sz="2600" u="sng" dirty="0" smtClean="0">
                <a:solidFill>
                  <a:schemeClr val="tx1"/>
                </a:solidFill>
              </a:rPr>
              <a:t>Diploma</a:t>
            </a:r>
            <a:endParaRPr lang="en-US" sz="2600" u="sng" dirty="0">
              <a:solidFill>
                <a:schemeClr val="tx1"/>
              </a:solidFill>
            </a:endParaRPr>
          </a:p>
          <a:p>
            <a:endParaRPr lang="en-US" dirty="0"/>
          </a:p>
          <a:p>
            <a:pPr marL="0" indent="0">
              <a:buNone/>
            </a:pPr>
            <a:endParaRPr lang="en-US" u="sng" dirty="0" smtClean="0"/>
          </a:p>
          <a:p>
            <a:endParaRPr lang="en-US" dirty="0"/>
          </a:p>
        </p:txBody>
      </p:sp>
      <p:sp>
        <p:nvSpPr>
          <p:cNvPr id="3" name="Title 2"/>
          <p:cNvSpPr>
            <a:spLocks noGrp="1"/>
          </p:cNvSpPr>
          <p:nvPr>
            <p:ph type="title"/>
          </p:nvPr>
        </p:nvSpPr>
        <p:spPr/>
        <p:txBody>
          <a:bodyPr/>
          <a:lstStyle/>
          <a:p>
            <a:r>
              <a:rPr lang="en-US" dirty="0" smtClean="0"/>
              <a:t>A Career in Technical Education</a:t>
            </a:r>
            <a:endParaRPr lang="en-US" dirty="0"/>
          </a:p>
        </p:txBody>
      </p:sp>
    </p:spTree>
    <p:extLst>
      <p:ext uri="{BB962C8B-B14F-4D97-AF65-F5344CB8AC3E}">
        <p14:creationId xmlns:p14="http://schemas.microsoft.com/office/powerpoint/2010/main" val="14983395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3043</TotalTime>
  <Words>474</Words>
  <Application>Microsoft Macintosh PowerPoint</Application>
  <PresentationFormat>On-screen Show (4:3)</PresentationFormat>
  <Paragraphs>158</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 Career &amp; College Promise (CCP) Information Session</vt:lpstr>
      <vt:lpstr>Agenda</vt:lpstr>
      <vt:lpstr>Mission Statement</vt:lpstr>
      <vt:lpstr>Overview</vt:lpstr>
      <vt:lpstr>College Transfer Pathways  </vt:lpstr>
      <vt:lpstr> Associate in Arts &amp; Associate in Science Transfer Pathway</vt:lpstr>
      <vt:lpstr>How Does This Work for High School?</vt:lpstr>
      <vt:lpstr>Career &amp; Technical Education Pathways  </vt:lpstr>
      <vt:lpstr>A Career in Technical Education</vt:lpstr>
      <vt:lpstr>True Savings  </vt:lpstr>
      <vt:lpstr>Cost of Attendance, 2015-2016 UNC Chapel Hill/NC State vs. VGCC: NC Resident</vt:lpstr>
      <vt:lpstr>CCP Application Process at Vance Granville  </vt:lpstr>
      <vt:lpstr>Application Process:</vt:lpstr>
      <vt:lpstr>Registration Opens</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MOU Meeting</dc:title>
  <dc:creator>VGCC</dc:creator>
  <cp:lastModifiedBy>Meghan Burris</cp:lastModifiedBy>
  <cp:revision>142</cp:revision>
  <cp:lastPrinted>2015-11-03T20:57:56Z</cp:lastPrinted>
  <dcterms:created xsi:type="dcterms:W3CDTF">2013-05-22T20:58:29Z</dcterms:created>
  <dcterms:modified xsi:type="dcterms:W3CDTF">2015-11-03T21:18:24Z</dcterms:modified>
</cp:coreProperties>
</file>